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311" r:id="rId3"/>
    <p:sldId id="288" r:id="rId4"/>
    <p:sldId id="312" r:id="rId5"/>
    <p:sldId id="313" r:id="rId6"/>
    <p:sldId id="314" r:id="rId7"/>
    <p:sldId id="290" r:id="rId8"/>
    <p:sldId id="315" r:id="rId9"/>
    <p:sldId id="291" r:id="rId10"/>
    <p:sldId id="317" r:id="rId11"/>
    <p:sldId id="319" r:id="rId12"/>
    <p:sldId id="318" r:id="rId13"/>
    <p:sldId id="320" r:id="rId14"/>
    <p:sldId id="323" r:id="rId15"/>
    <p:sldId id="316" r:id="rId16"/>
    <p:sldId id="322" r:id="rId17"/>
    <p:sldId id="321" r:id="rId18"/>
    <p:sldId id="292" r:id="rId19"/>
    <p:sldId id="293" r:id="rId20"/>
    <p:sldId id="324" r:id="rId21"/>
  </p:sldIdLst>
  <p:sldSz cx="9144000" cy="5143500" type="screen16x9"/>
  <p:notesSz cx="6858000" cy="9144000"/>
  <p:embeddedFontLst>
    <p:embeddedFont>
      <p:font typeface="Nixie One" panose="020B0604020202020204" charset="0"/>
      <p:regular r:id="rId23"/>
    </p:embeddedFont>
    <p:embeddedFont>
      <p:font typeface="Cambria Math" panose="02040503050406030204" pitchFamily="18" charset="0"/>
      <p:regular r:id="rId24"/>
    </p:embeddedFont>
    <p:embeddedFont>
      <p:font typeface="Roboto Slab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3BFD25-1359-471C-8F64-2F434C3243EF}">
  <a:tblStyle styleId="{D43BFD25-1359-471C-8F64-2F434C3243EF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84" autoAdjust="0"/>
  </p:normalViewPr>
  <p:slideViewPr>
    <p:cSldViewPr snapToGrid="0">
      <p:cViewPr varScale="1">
        <p:scale>
          <a:sx n="85" d="100"/>
          <a:sy n="85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2521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0311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021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989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4451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885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6867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8729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main advantage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thinking in terms of composition is that it facilitates reuse of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 in CTD: given </a:t>
            </a:r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composable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 plans P1 and P2 for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different system modules, we can ”get for free” a test plan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their sequential composition if we solve the CTD problem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slightly more sophisticated way.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9927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[5], R contains a set of tuples of parameters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 covered (as opposed to tuples of values as defined in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3). The algorithm maintains for each tuple t 2 R a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BDD </a:t>
            </a:r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uncov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(t), which captures the assignments to t that are not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covered by the tests that were selected so far. In each iteration,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algorithm uses the </a:t>
            </a:r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ChosenTest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procedure (Algorithm 2)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find a test from the system model E1, covering as many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tuples as possible in R1. After finding such test, the algorithm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uses the </a:t>
            </a:r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InnerJoin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procedure (Algorithm 3) to try and find a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matching from E2 that covers as many tuples as possible in R2.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such matching was found, it is added also to T2 and cleaned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its </a:t>
            </a:r>
            <a:r>
              <a:rPr lang="en-US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uncov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BDD (line 10,11). so the algorithm would not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 it further, If there is no such matching, the algorithm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looks for a random matching from E2 (line 13)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4914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9378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410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In this work we considered sequential</a:t>
            </a:r>
            <a:r>
              <a:rPr lang="en-US" baseline="0" dirty="0" smtClean="0"/>
              <a:t> scenarios, where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One realization of this idea is via composition, which naturally arises in sequential scenarios, in which the output of one system fragment is used as an input of another fragment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0382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172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090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658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09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3270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5017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12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296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5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4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4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6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699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34743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00625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4584075"/>
            <a:ext cx="3474300" cy="5594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8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7212874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3600" dirty="0"/>
              <a:t>A Composition-Based Method for Combinatorial Test </a:t>
            </a:r>
            <a:r>
              <a:rPr lang="en-US" sz="3600" dirty="0" smtClean="0"/>
              <a:t>Design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err="1" smtClean="0"/>
              <a:t>Eitan</a:t>
            </a:r>
            <a:r>
              <a:rPr lang="en-US" sz="2000" dirty="0" smtClean="0"/>
              <a:t> </a:t>
            </a:r>
            <a:r>
              <a:rPr lang="en-US" sz="2000" dirty="0" err="1" smtClean="0"/>
              <a:t>Farchi</a:t>
            </a:r>
            <a:r>
              <a:rPr lang="en-US" sz="2000" dirty="0" smtClean="0"/>
              <a:t>, IBM Research, Haifa</a:t>
            </a:r>
            <a:br>
              <a:rPr lang="en-US" sz="2000" dirty="0" smtClean="0"/>
            </a:br>
            <a:r>
              <a:rPr lang="en-US" sz="2000" dirty="0" smtClean="0"/>
              <a:t>Seri </a:t>
            </a:r>
            <a:r>
              <a:rPr lang="en-US" sz="2000" dirty="0" err="1" smtClean="0"/>
              <a:t>Khoury</a:t>
            </a:r>
            <a:r>
              <a:rPr lang="en-US" sz="2000" dirty="0" smtClean="0"/>
              <a:t>, </a:t>
            </a:r>
            <a:r>
              <a:rPr lang="en-US" sz="2000" dirty="0" err="1" smtClean="0"/>
              <a:t>Technion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Amir </a:t>
            </a:r>
            <a:r>
              <a:rPr lang="en-US" sz="2000" dirty="0" err="1" smtClean="0"/>
              <a:t>Shwartz</a:t>
            </a:r>
            <a:r>
              <a:rPr lang="en-US" sz="2000" dirty="0" smtClean="0"/>
              <a:t> and Anna </a:t>
            </a:r>
            <a:r>
              <a:rPr lang="en-US" sz="2000" dirty="0" err="1" smtClean="0"/>
              <a:t>Zamansky</a:t>
            </a:r>
            <a:r>
              <a:rPr lang="en-US" sz="2000" dirty="0" smtClean="0"/>
              <a:t>, University of Haifa</a:t>
            </a:r>
            <a:endParaRPr lang="e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Composition of models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36092"/>
              </p:ext>
            </p:extLst>
          </p:nvPr>
        </p:nvGraphicFramePr>
        <p:xfrm>
          <a:off x="514200" y="2670630"/>
          <a:ext cx="4207200" cy="1112520"/>
        </p:xfrm>
        <a:graphic>
          <a:graphicData uri="http://schemas.openxmlformats.org/drawingml/2006/table">
            <a:tbl>
              <a:tblPr firstRow="1" bandRow="1">
                <a:tableStyleId>{D43BFD25-1359-471C-8F64-2F434C3243EF}</a:tableStyleId>
              </a:tblPr>
              <a:tblGrid>
                <a:gridCol w="1402400"/>
                <a:gridCol w="1402400"/>
                <a:gridCol w="140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Open</a:t>
                      </a:r>
                      <a:r>
                        <a:rPr lang="en-US" b="1" baseline="0" dirty="0" smtClean="0"/>
                        <a:t> for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Permission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File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907"/>
              </p:ext>
            </p:extLst>
          </p:nvPr>
        </p:nvGraphicFramePr>
        <p:xfrm>
          <a:off x="4821000" y="2670630"/>
          <a:ext cx="2804800" cy="1112520"/>
        </p:xfrm>
        <a:graphic>
          <a:graphicData uri="http://schemas.openxmlformats.org/drawingml/2006/table">
            <a:tbl>
              <a:tblPr firstRow="1" bandRow="1">
                <a:tableStyleId>{D43BFD25-1359-471C-8F64-2F434C3243EF}</a:tableStyleId>
              </a:tblPr>
              <a:tblGrid>
                <a:gridCol w="1402400"/>
                <a:gridCol w="140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Result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failure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626400" y="2217600"/>
            <a:ext cx="2476800" cy="38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21624" y="2234938"/>
            <a:ext cx="1348176" cy="38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21000" y="2217600"/>
            <a:ext cx="1348176" cy="38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237024" y="2217600"/>
            <a:ext cx="1348176" cy="38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56000" y="1653210"/>
            <a:ext cx="2332800" cy="39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E1: A </a:t>
            </a:r>
            <a:r>
              <a:rPr lang="en-GB" dirty="0"/>
              <a:t>→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912176" y="1615723"/>
            <a:ext cx="2332800" cy="39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E2: B </a:t>
            </a:r>
            <a:r>
              <a:rPr lang="en-GB" dirty="0"/>
              <a:t>→</a:t>
            </a:r>
            <a:r>
              <a:rPr lang="en-US" smtClean="0"/>
              <a:t> C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92112" y="2969690"/>
            <a:ext cx="4207200" cy="911100"/>
            <a:chOff x="2658700" y="1741438"/>
            <a:chExt cx="4207200" cy="911100"/>
          </a:xfrm>
        </p:grpSpPr>
        <p:sp>
          <p:nvSpPr>
            <p:cNvPr id="14" name="Rounded Rectangle 13"/>
            <p:cNvSpPr/>
            <p:nvPr/>
          </p:nvSpPr>
          <p:spPr>
            <a:xfrm>
              <a:off x="2658700" y="2263738"/>
              <a:ext cx="2476800" cy="38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517724" y="2246097"/>
              <a:ext cx="1348176" cy="38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831900" y="1741438"/>
              <a:ext cx="2332800" cy="3987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E1</a:t>
              </a:r>
              <a:r>
                <a: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○ E</a:t>
              </a:r>
              <a:r>
                <a:rPr lang="he-IL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r>
                <a:rPr lang="en-US" dirty="0" smtClean="0"/>
                <a:t>: A </a:t>
              </a:r>
              <a:r>
                <a:rPr lang="en-GB" dirty="0"/>
                <a:t>→</a:t>
              </a:r>
              <a:r>
                <a:rPr lang="en-US" dirty="0" smtClean="0"/>
                <a:t> C</a:t>
              </a:r>
              <a:endParaRPr lang="en-US" dirty="0"/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56624"/>
              </p:ext>
            </p:extLst>
          </p:nvPr>
        </p:nvGraphicFramePr>
        <p:xfrm>
          <a:off x="1919224" y="3979910"/>
          <a:ext cx="2804800" cy="1104750"/>
        </p:xfrm>
        <a:graphic>
          <a:graphicData uri="http://schemas.openxmlformats.org/drawingml/2006/table">
            <a:tbl>
              <a:tblPr firstRow="1" bandRow="1">
                <a:tableStyleId>{D43BFD25-1359-471C-8F64-2F434C3243EF}</a:tableStyleId>
              </a:tblPr>
              <a:tblGrid>
                <a:gridCol w="1402400"/>
                <a:gridCol w="1402400"/>
              </a:tblGrid>
              <a:tr h="3630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Open</a:t>
                      </a:r>
                      <a:r>
                        <a:rPr lang="en-US" b="1" baseline="0" dirty="0" smtClean="0"/>
                        <a:t> for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Permission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67353"/>
              </p:ext>
            </p:extLst>
          </p:nvPr>
        </p:nvGraphicFramePr>
        <p:xfrm>
          <a:off x="4725960" y="3979910"/>
          <a:ext cx="1402400" cy="1112520"/>
        </p:xfrm>
        <a:graphic>
          <a:graphicData uri="http://schemas.openxmlformats.org/drawingml/2006/table">
            <a:tbl>
              <a:tblPr firstRow="1" bandRow="1">
                <a:tableStyleId>{D43BFD25-1359-471C-8F64-2F434C3243EF}</a:tableStyleId>
              </a:tblPr>
              <a:tblGrid>
                <a:gridCol w="140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Result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failure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8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Composition of models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658700" y="2678400"/>
          <a:ext cx="2804800" cy="1104750"/>
        </p:xfrm>
        <a:graphic>
          <a:graphicData uri="http://schemas.openxmlformats.org/drawingml/2006/table">
            <a:tbl>
              <a:tblPr firstRow="1" bandRow="1">
                <a:tableStyleId>{D43BFD25-1359-471C-8F64-2F434C3243EF}</a:tableStyleId>
              </a:tblPr>
              <a:tblGrid>
                <a:gridCol w="1402400"/>
                <a:gridCol w="1402400"/>
              </a:tblGrid>
              <a:tr h="3630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Open</a:t>
                      </a:r>
                      <a:r>
                        <a:rPr lang="en-US" b="1" baseline="0" dirty="0" smtClean="0"/>
                        <a:t> for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Permission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63500" y="2678400"/>
          <a:ext cx="1402400" cy="1112520"/>
        </p:xfrm>
        <a:graphic>
          <a:graphicData uri="http://schemas.openxmlformats.org/drawingml/2006/table">
            <a:tbl>
              <a:tblPr firstRow="1" bandRow="1">
                <a:tableStyleId>{D43BFD25-1359-471C-8F64-2F434C3243EF}</a:tableStyleId>
              </a:tblPr>
              <a:tblGrid>
                <a:gridCol w="140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Result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failure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658700" y="1741438"/>
            <a:ext cx="4207200" cy="911100"/>
            <a:chOff x="2658700" y="1741438"/>
            <a:chExt cx="4207200" cy="911100"/>
          </a:xfrm>
        </p:grpSpPr>
        <p:sp>
          <p:nvSpPr>
            <p:cNvPr id="4" name="Rounded Rectangle 3"/>
            <p:cNvSpPr/>
            <p:nvPr/>
          </p:nvSpPr>
          <p:spPr>
            <a:xfrm>
              <a:off x="2658700" y="2263738"/>
              <a:ext cx="2476800" cy="38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517724" y="2246097"/>
              <a:ext cx="1348176" cy="38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831900" y="1741438"/>
              <a:ext cx="2332800" cy="3987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E1</a:t>
              </a:r>
              <a:r>
                <a: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○ E</a:t>
              </a:r>
              <a:r>
                <a:rPr lang="he-IL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r>
                <a:rPr lang="en-US" dirty="0" smtClean="0"/>
                <a:t>: A </a:t>
              </a:r>
              <a:r>
                <a:rPr lang="en-GB" dirty="0"/>
                <a:t>→</a:t>
              </a:r>
              <a:r>
                <a:rPr lang="en-US" dirty="0" smtClean="0"/>
                <a:t> 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782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Composition of tests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sz="2000" dirty="0" smtClean="0"/>
              <a:t>         </a:t>
            </a:r>
            <a:r>
              <a:rPr lang="en-GB" sz="1100" b="1" dirty="0" smtClean="0"/>
              <a:t>open-for   </a:t>
            </a:r>
            <a:r>
              <a:rPr lang="en-GB" sz="1100" b="1" dirty="0"/>
              <a:t>permission   file   </a:t>
            </a:r>
            <a:r>
              <a:rPr lang="en-GB" sz="1100" b="1" dirty="0" smtClean="0"/>
              <a:t>                                               </a:t>
            </a:r>
            <a:r>
              <a:rPr lang="en-GB" sz="1100" b="1" dirty="0" err="1" smtClean="0"/>
              <a:t>file</a:t>
            </a:r>
            <a:r>
              <a:rPr lang="en-GB" sz="1100" b="1" dirty="0" smtClean="0"/>
              <a:t>                 status</a:t>
            </a:r>
            <a:endParaRPr lang="en-GB" sz="1100" b="1" dirty="0"/>
          </a:p>
          <a:p>
            <a:pPr lvl="1">
              <a:buNone/>
            </a:pPr>
            <a:endParaRPr lang="en-GB" sz="1100" b="1" dirty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r>
              <a:rPr lang="en-GB" dirty="0" smtClean="0"/>
              <a:t>            T1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○ </a:t>
            </a:r>
            <a:r>
              <a:rPr lang="en-GB" dirty="0" smtClean="0"/>
              <a:t>T2: (read, user, success)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6400" y="1653210"/>
            <a:ext cx="693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T1: A </a:t>
            </a:r>
            <a:r>
              <a:rPr lang="en-GB" sz="2000" dirty="0"/>
              <a:t>→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B                                  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T2: B </a:t>
            </a:r>
            <a:r>
              <a:rPr lang="en-GB" sz="2000" dirty="0"/>
              <a:t>→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sym typeface="Nixie One"/>
              </a:rPr>
              <a:t>C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endParaRPr lang="en-US" sz="2000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(read, user, small)                     (small, success)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256436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Composition of tests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r>
              <a:rPr lang="en-GB" dirty="0" smtClean="0"/>
              <a:t>                T1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○ </a:t>
            </a:r>
            <a:r>
              <a:rPr lang="en-GB" dirty="0" smtClean="0"/>
              <a:t>T2: </a:t>
            </a:r>
            <a:r>
              <a:rPr lang="en-GB" b="1" dirty="0" smtClean="0">
                <a:solidFill>
                  <a:srgbClr val="FF0000"/>
                </a:solidFill>
              </a:rPr>
              <a:t>not defined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6400" y="1653210"/>
            <a:ext cx="6930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T1: A </a:t>
            </a:r>
            <a:r>
              <a:rPr lang="en-GB" sz="2000" dirty="0"/>
              <a:t>→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B                                  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T2: B </a:t>
            </a:r>
            <a:r>
              <a:rPr lang="en-GB" sz="2000" dirty="0"/>
              <a:t>→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sym typeface="Nixie One"/>
              </a:rPr>
              <a:t>C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endParaRPr lang="en-US" sz="2000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(read, user, small)                     (large, success)</a:t>
            </a:r>
          </a:p>
          <a:p>
            <a:r>
              <a:rPr lang="en-GB" sz="1100" b="1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o</a:t>
            </a:r>
            <a:r>
              <a:rPr lang="en-GB" sz="11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pen-for   permission    file                                                   </a:t>
            </a:r>
            <a:r>
              <a:rPr lang="en-GB" sz="1100" b="1" dirty="0" err="1" smtClean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file</a:t>
            </a:r>
            <a:r>
              <a:rPr lang="en-GB" sz="11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            </a:t>
            </a:r>
            <a:r>
              <a:rPr lang="en-GB" sz="1100" b="1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status</a:t>
            </a:r>
          </a:p>
          <a:p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5113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problem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78785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r>
              <a:rPr lang="en-GB" dirty="0" smtClean="0"/>
              <a:t> </a:t>
            </a:r>
            <a:r>
              <a:rPr lang="en-GB" dirty="0"/>
              <a:t>P1 and P2 are not </a:t>
            </a:r>
            <a:r>
              <a:rPr lang="en-GB" dirty="0" err="1" smtClean="0"/>
              <a:t>composable</a:t>
            </a:r>
            <a:r>
              <a:rPr lang="en-US" dirty="0" smtClean="0"/>
              <a:t>: </a:t>
            </a:r>
            <a:r>
              <a:rPr lang="en-GB" dirty="0" smtClean="0"/>
              <a:t>T1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○ </a:t>
            </a:r>
            <a:r>
              <a:rPr lang="en-GB" dirty="0" smtClean="0"/>
              <a:t>T2 may not be a complete test  plan for E1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○ </a:t>
            </a:r>
            <a:r>
              <a:rPr lang="en-GB" dirty="0" smtClean="0"/>
              <a:t>E2! </a:t>
            </a:r>
          </a:p>
          <a:p>
            <a:pPr lv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Can we build 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b="1" dirty="0" err="1" smtClean="0">
                <a:solidFill>
                  <a:srgbClr val="FF0000"/>
                </a:solidFill>
              </a:rPr>
              <a:t>omposable</a:t>
            </a:r>
            <a:r>
              <a:rPr lang="en-US" b="1" dirty="0" smtClean="0">
                <a:solidFill>
                  <a:srgbClr val="FF0000"/>
                </a:solidFill>
              </a:rPr>
              <a:t> test plans?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6400" y="1653210"/>
            <a:ext cx="693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Complete test plan P1 = (E1,R1,T1)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Complete test plan P2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= (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E2,R2,T2)</a:t>
            </a:r>
          </a:p>
        </p:txBody>
      </p:sp>
    </p:spTree>
    <p:extLst>
      <p:ext uri="{BB962C8B-B14F-4D97-AF65-F5344CB8AC3E}">
        <p14:creationId xmlns:p14="http://schemas.microsoft.com/office/powerpoint/2010/main" val="22423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CTD problem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56400" y="1653210"/>
            <a:ext cx="6930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G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iven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 system model 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E and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 set of coverage requirements R, find a </a:t>
            </a:r>
            <a:r>
              <a:rPr lang="en-US" sz="2800" b="1" dirty="0">
                <a:solidFill>
                  <a:srgbClr val="FF0000"/>
                </a:solidFill>
                <a:latin typeface="Nixie One"/>
                <a:ea typeface="Nixie One"/>
                <a:cs typeface="Nixie One"/>
                <a:sym typeface="Nixie One"/>
              </a:rPr>
              <a:t>complete and sufficiently small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test 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plan P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= (E, R, T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).</a:t>
            </a:r>
          </a:p>
          <a:p>
            <a:endParaRPr lang="en-US" sz="28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Greedy algorithm based on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BDDs by </a:t>
            </a:r>
            <a:r>
              <a:rPr lang="en-US" sz="2000" dirty="0" err="1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Segall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, </a:t>
            </a:r>
            <a:r>
              <a:rPr lang="en-US" sz="2000" dirty="0" err="1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Tzoref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-Brill &amp; </a:t>
            </a:r>
            <a:r>
              <a:rPr lang="en-US" sz="2000" dirty="0" err="1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Farchi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(implemented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in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IBM Functional Coverage Unified Solution (</a:t>
            </a:r>
            <a:r>
              <a:rPr lang="en-US" sz="2000" dirty="0" err="1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FoCuS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)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)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  <a:endParaRPr lang="en-US" sz="28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22034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Composition-Oriented CTD problem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56400" y="1653210"/>
            <a:ext cx="693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G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iven system models E1: A </a:t>
            </a:r>
            <a:r>
              <a:rPr lang="en-GB" sz="2800" dirty="0"/>
              <a:t>→ 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B and E2: B</a:t>
            </a:r>
            <a:r>
              <a:rPr lang="en-GB" sz="2800" dirty="0"/>
              <a:t> →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C  and corresponding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coverage requirements 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R1 and R2,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find 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Nixie One"/>
                <a:ea typeface="Nixie One"/>
                <a:cs typeface="Nixie One"/>
                <a:sym typeface="Nixie One"/>
              </a:rPr>
              <a:t>complete and sufficiently small </a:t>
            </a:r>
            <a:r>
              <a:rPr lang="en-US" sz="28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test 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plans for them which are also </a:t>
            </a:r>
            <a:r>
              <a:rPr lang="en-US" sz="2800" b="1" dirty="0" err="1" smtClean="0">
                <a:solidFill>
                  <a:srgbClr val="FF0000"/>
                </a:solidFill>
                <a:latin typeface="Nixie One"/>
                <a:ea typeface="Nixie One"/>
                <a:cs typeface="Nixie One"/>
                <a:sym typeface="Nixie One"/>
              </a:rPr>
              <a:t>composable</a:t>
            </a:r>
            <a:r>
              <a:rPr lang="en-US" sz="28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</a:t>
            </a:r>
            <a:endParaRPr lang="en-US" sz="28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26467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algorithm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44400" y="1761210"/>
            <a:ext cx="3963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An extension of the greedy algorithm based on BDDs by </a:t>
            </a:r>
            <a:r>
              <a:rPr lang="en-US" sz="2000" dirty="0" err="1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Segall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, </a:t>
            </a:r>
            <a:r>
              <a:rPr lang="en-US" sz="2000" dirty="0" err="1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Tzoref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-Brill &amp; </a:t>
            </a:r>
            <a:r>
              <a:rPr lang="en-US" sz="2000" dirty="0" err="1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Farchi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(implemented for </a:t>
            </a:r>
            <a:r>
              <a:rPr lang="en-US" sz="2000" dirty="0" err="1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FoCuS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)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Inputs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: two system models and their corresponding coverage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Outputs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Nixie One"/>
                <a:ea typeface="Nixie One"/>
                <a:cs typeface="Nixie One"/>
                <a:sym typeface="Nixie One"/>
              </a:rPr>
              <a:t>composable</a:t>
            </a:r>
            <a:r>
              <a:rPr lang="en-US" sz="2000" b="1" dirty="0" smtClean="0">
                <a:solidFill>
                  <a:srgbClr val="FF0000"/>
                </a:solidFill>
                <a:latin typeface="Nixie One"/>
                <a:ea typeface="Nixie One"/>
                <a:cs typeface="Nixie One"/>
                <a:sym typeface="Nixie One"/>
              </a:rPr>
              <a:t> and complete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test plans for these models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endParaRPr lang="en-US" sz="2000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 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409" y="57526"/>
            <a:ext cx="3215565" cy="508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Evaluation</a:t>
            </a:r>
            <a:endParaRPr lang="e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800" y="1559425"/>
            <a:ext cx="5841850" cy="354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3753200" y="428129"/>
            <a:ext cx="5120637" cy="42893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Presented a formulation of a version of CTD problem relevant when composition of different systems components is to be tested. </a:t>
            </a: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2000" dirty="0">
              <a:solidFill>
                <a:schemeClr val="tx1"/>
              </a:solidFill>
            </a:endParaRP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Presented a BDD-based algorithm for solving the new composition-oriented problem</a:t>
            </a: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2000" dirty="0">
              <a:solidFill>
                <a:schemeClr val="tx1"/>
              </a:solidFill>
            </a:endParaRP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Preliminary </a:t>
            </a:r>
            <a:r>
              <a:rPr lang="en" sz="2000" dirty="0">
                <a:solidFill>
                  <a:schemeClr val="tx1"/>
                </a:solidFill>
              </a:rPr>
              <a:t>e</a:t>
            </a:r>
            <a:r>
              <a:rPr lang="en" sz="2000" dirty="0" smtClean="0">
                <a:solidFill>
                  <a:schemeClr val="tx1"/>
                </a:solidFill>
              </a:rPr>
              <a:t>valuation shows that algorithm performs as well the FoCuS BDD-based CTD algorithm, but we get composability “for free” </a:t>
            </a:r>
          </a:p>
          <a:p>
            <a:pPr lvl="0" rtl="0">
              <a:spcBef>
                <a:spcPts val="0"/>
              </a:spcBef>
              <a:buNone/>
            </a:pPr>
            <a:endParaRPr lang="en" sz="2000" dirty="0"/>
          </a:p>
          <a:p>
            <a:pPr lvl="0" rtl="0">
              <a:spcBef>
                <a:spcPts val="0"/>
              </a:spcBef>
              <a:buNone/>
            </a:pPr>
            <a:endParaRPr lang="en" sz="2000" dirty="0"/>
          </a:p>
        </p:txBody>
      </p:sp>
      <p:sp>
        <p:nvSpPr>
          <p:cNvPr id="136" name="Shape 136"/>
          <p:cNvSpPr txBox="1"/>
          <p:nvPr/>
        </p:nvSpPr>
        <p:spPr>
          <a:xfrm>
            <a:off x="0" y="503350"/>
            <a:ext cx="3471299" cy="381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200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" name="Shape 136"/>
          <p:cNvSpPr txBox="1"/>
          <p:nvPr/>
        </p:nvSpPr>
        <p:spPr>
          <a:xfrm>
            <a:off x="-84220" y="556750"/>
            <a:ext cx="3471299" cy="381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Summary</a:t>
            </a:r>
            <a:endParaRPr lang="en" sz="54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4994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Composition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96623" y="1813785"/>
            <a:ext cx="7724169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60521" y="2422731"/>
            <a:ext cx="5258216" cy="2411753"/>
            <a:chOff x="833377" y="3032567"/>
            <a:chExt cx="10449624" cy="2754775"/>
          </a:xfrm>
        </p:grpSpPr>
        <p:sp>
          <p:nvSpPr>
            <p:cNvPr id="5" name="Rounded Rectangle 4"/>
            <p:cNvSpPr/>
            <p:nvPr/>
          </p:nvSpPr>
          <p:spPr>
            <a:xfrm>
              <a:off x="2280212" y="3576577"/>
              <a:ext cx="2581155" cy="16899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Module A</a:t>
              </a:r>
              <a:endParaRPr lang="en-GB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120359" y="3576577"/>
              <a:ext cx="2581155" cy="1689904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Module B</a:t>
              </a:r>
              <a:endParaRPr lang="en-GB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833377" y="4109013"/>
              <a:ext cx="1319514" cy="55558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132214" y="4109013"/>
              <a:ext cx="1319514" cy="55558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9963487" y="4109013"/>
              <a:ext cx="1319514" cy="55558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280213" y="3032567"/>
              <a:ext cx="7421302" cy="27547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610474" y="1947382"/>
            <a:ext cx="1123200" cy="6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910126" y="1947382"/>
            <a:ext cx="1123200" cy="633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488019" y="4497418"/>
            <a:ext cx="1321674" cy="565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970001" y="4488131"/>
            <a:ext cx="1321674" cy="5650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347200" y="1732800"/>
            <a:ext cx="4071010" cy="34844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3" grpId="0" animBg="1"/>
      <p:bldP spid="14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3753200" y="428129"/>
            <a:ext cx="5120637" cy="42893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Evaluation using </a:t>
            </a:r>
            <a:r>
              <a:rPr lang="en" sz="2000" smtClean="0">
                <a:solidFill>
                  <a:schemeClr val="tx1"/>
                </a:solidFill>
              </a:rPr>
              <a:t>large-size examples</a:t>
            </a:r>
          </a:p>
          <a:p>
            <a:pPr lvl="0" rtl="0">
              <a:spcBef>
                <a:spcPts val="0"/>
              </a:spcBef>
            </a:pPr>
            <a:endParaRPr lang="en" sz="2000" dirty="0" smtClean="0">
              <a:solidFill>
                <a:schemeClr val="tx1"/>
              </a:solidFill>
            </a:endParaRP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How to systematicall increase reusability of CTD artifact?</a:t>
            </a:r>
          </a:p>
          <a:p>
            <a:pPr lvl="0" rtl="0">
              <a:spcBef>
                <a:spcPts val="0"/>
              </a:spcBef>
            </a:pPr>
            <a:endParaRPr lang="en" sz="2000" dirty="0" smtClean="0">
              <a:solidFill>
                <a:schemeClr val="tx1"/>
              </a:solidFill>
            </a:endParaRPr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000" dirty="0" smtClean="0">
                <a:solidFill>
                  <a:schemeClr val="tx1"/>
                </a:solidFill>
              </a:rPr>
              <a:t>What other operations other  than composition are naturally defined on test plans?</a:t>
            </a:r>
          </a:p>
          <a:p>
            <a:pPr lvl="0" rtl="0">
              <a:spcBef>
                <a:spcPts val="0"/>
              </a:spcBef>
            </a:pPr>
            <a:endParaRPr lang="en" sz="20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n" sz="2000" dirty="0" smtClean="0"/>
          </a:p>
          <a:p>
            <a:pPr lvl="0" rtl="0">
              <a:spcBef>
                <a:spcPts val="0"/>
              </a:spcBef>
              <a:buNone/>
            </a:pPr>
            <a:endParaRPr lang="en" sz="2000" dirty="0"/>
          </a:p>
          <a:p>
            <a:pPr lvl="0" rtl="0">
              <a:spcBef>
                <a:spcPts val="0"/>
              </a:spcBef>
              <a:buNone/>
            </a:pPr>
            <a:r>
              <a:rPr lang="en" sz="2000" dirty="0" smtClean="0"/>
              <a:t>Thank you for your  attention!</a:t>
            </a:r>
            <a:endParaRPr lang="en" sz="2000" dirty="0"/>
          </a:p>
        </p:txBody>
      </p:sp>
      <p:sp>
        <p:nvSpPr>
          <p:cNvPr id="136" name="Shape 136"/>
          <p:cNvSpPr txBox="1"/>
          <p:nvPr/>
        </p:nvSpPr>
        <p:spPr>
          <a:xfrm>
            <a:off x="0" y="503350"/>
            <a:ext cx="3471299" cy="381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200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" name="Shape 136"/>
          <p:cNvSpPr txBox="1"/>
          <p:nvPr/>
        </p:nvSpPr>
        <p:spPr>
          <a:xfrm>
            <a:off x="-84220" y="556750"/>
            <a:ext cx="3471299" cy="381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Future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Work</a:t>
            </a:r>
            <a:endParaRPr lang="en" sz="5400" dirty="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5021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Example: Unix Shell Commands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036800" y="1559425"/>
            <a:ext cx="7649250" cy="336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ls </a:t>
            </a:r>
            <a:r>
              <a:rPr lang="en-US" dirty="0" smtClean="0"/>
              <a:t>- listing </a:t>
            </a:r>
            <a:r>
              <a:rPr lang="en-US" dirty="0"/>
              <a:t>the contents of a directory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Many optional parameters: </a:t>
            </a:r>
          </a:p>
          <a:p>
            <a:pPr marL="342900" indent="-342900"/>
            <a:r>
              <a:rPr lang="en-US" sz="2400" dirty="0" smtClean="0"/>
              <a:t>-</a:t>
            </a:r>
            <a:r>
              <a:rPr lang="en-US" sz="2400" dirty="0" err="1" smtClean="0"/>
              <a:t>laxo</a:t>
            </a:r>
            <a:r>
              <a:rPr lang="en-US" sz="2400" dirty="0" smtClean="0"/>
              <a:t> </a:t>
            </a:r>
            <a:r>
              <a:rPr lang="en-US" dirty="0"/>
              <a:t>lists files </a:t>
            </a:r>
            <a:r>
              <a:rPr lang="en-US" dirty="0" smtClean="0"/>
              <a:t>with permissions </a:t>
            </a:r>
          </a:p>
          <a:p>
            <a:pPr marL="342900" indent="-342900"/>
            <a:r>
              <a:rPr lang="en-US" sz="2400" dirty="0" smtClean="0"/>
              <a:t>-l</a:t>
            </a:r>
            <a:r>
              <a:rPr lang="en-US" dirty="0" smtClean="0"/>
              <a:t> </a:t>
            </a:r>
            <a:r>
              <a:rPr lang="en-US" dirty="0"/>
              <a:t>shows hidden files </a:t>
            </a:r>
            <a:endParaRPr lang="en-US" dirty="0" smtClean="0"/>
          </a:p>
          <a:p>
            <a:pPr marL="342900" indent="-342900"/>
            <a:r>
              <a:rPr lang="en-US" sz="2400" dirty="0" smtClean="0"/>
              <a:t>-a</a:t>
            </a:r>
            <a:r>
              <a:rPr lang="en-US" dirty="0" smtClean="0"/>
              <a:t> </a:t>
            </a:r>
            <a:r>
              <a:rPr lang="en-US" dirty="0"/>
              <a:t>displays </a:t>
            </a:r>
            <a:r>
              <a:rPr lang="en-US" dirty="0" smtClean="0"/>
              <a:t>files </a:t>
            </a:r>
            <a:r>
              <a:rPr lang="en-US" dirty="0"/>
              <a:t>in </a:t>
            </a:r>
            <a:r>
              <a:rPr lang="en-US" dirty="0" smtClean="0"/>
              <a:t>a line format</a:t>
            </a:r>
          </a:p>
          <a:p>
            <a:pPr marL="342900" indent="-342900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Example: Unix Shell Commands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036800" y="1559425"/>
            <a:ext cx="7649250" cy="336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grep </a:t>
            </a:r>
            <a:r>
              <a:rPr lang="en-US" dirty="0" smtClean="0"/>
              <a:t>– searching for lines </a:t>
            </a:r>
            <a:r>
              <a:rPr lang="en-US" dirty="0"/>
              <a:t>containing a match to a </a:t>
            </a:r>
            <a:r>
              <a:rPr lang="en-US" dirty="0" smtClean="0"/>
              <a:t>given pattern</a:t>
            </a:r>
            <a:r>
              <a:rPr lang="en-US" dirty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grep -w ”</a:t>
            </a:r>
            <a:r>
              <a:rPr lang="en-US" dirty="0" err="1"/>
              <a:t>ctd</a:t>
            </a:r>
            <a:r>
              <a:rPr lang="en-US" dirty="0"/>
              <a:t>” </a:t>
            </a:r>
            <a:r>
              <a:rPr lang="en-US" dirty="0" smtClean="0"/>
              <a:t>myfile.txt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000" dirty="0"/>
              <a:t>search the file myfile.txt for </a:t>
            </a:r>
            <a:r>
              <a:rPr lang="en-US" sz="2000" dirty="0" smtClean="0"/>
              <a:t>lines containing ”</a:t>
            </a:r>
            <a:r>
              <a:rPr lang="en-US" sz="2000" dirty="0" err="1" smtClean="0"/>
              <a:t>ctd</a:t>
            </a:r>
            <a:r>
              <a:rPr lang="en-US" sz="2000" dirty="0"/>
              <a:t>”,</a:t>
            </a:r>
          </a:p>
          <a:p>
            <a:pPr>
              <a:buNone/>
            </a:pPr>
            <a:r>
              <a:rPr lang="en-US" sz="2000" dirty="0"/>
              <a:t>selecting only those lines </a:t>
            </a:r>
            <a:r>
              <a:rPr lang="en-US" sz="2000" dirty="0" smtClean="0"/>
              <a:t>that </a:t>
            </a:r>
            <a:r>
              <a:rPr lang="en-US" sz="2000" dirty="0"/>
              <a:t>form </a:t>
            </a:r>
            <a:r>
              <a:rPr lang="en-US" sz="2000" dirty="0" smtClean="0"/>
              <a:t>whole words</a:t>
            </a:r>
          </a:p>
        </p:txBody>
      </p:sp>
    </p:spTree>
    <p:extLst>
      <p:ext uri="{BB962C8B-B14F-4D97-AF65-F5344CB8AC3E}">
        <p14:creationId xmlns:p14="http://schemas.microsoft.com/office/powerpoint/2010/main" val="34930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Example: Unix Shell Commands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036800" y="1559425"/>
            <a:ext cx="7649250" cy="336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Consider now their composition</a:t>
            </a:r>
          </a:p>
          <a:p>
            <a:pPr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ls -l </a:t>
            </a:r>
            <a:r>
              <a:rPr lang="en-US" dirty="0" smtClean="0"/>
              <a:t>| grep -w </a:t>
            </a:r>
            <a:r>
              <a:rPr lang="en-US" dirty="0"/>
              <a:t>”</a:t>
            </a:r>
            <a:r>
              <a:rPr lang="en-US" dirty="0" err="1" smtClean="0"/>
              <a:t>ctd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search </a:t>
            </a:r>
            <a:r>
              <a:rPr lang="en-US" dirty="0"/>
              <a:t>the file names of the current </a:t>
            </a:r>
            <a:r>
              <a:rPr lang="en-US" dirty="0" smtClean="0"/>
              <a:t>directory for ”</a:t>
            </a:r>
            <a:r>
              <a:rPr lang="en-US" dirty="0" err="1" smtClean="0"/>
              <a:t>ctd</a:t>
            </a:r>
            <a:r>
              <a:rPr lang="en-US" dirty="0"/>
              <a:t>”</a:t>
            </a:r>
          </a:p>
          <a:p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98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Example: Unix Shell Commands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298400" y="1559425"/>
            <a:ext cx="4387650" cy="336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hape 206"/>
          <p:cNvSpPr txBox="1">
            <a:spLocks/>
          </p:cNvSpPr>
          <p:nvPr/>
        </p:nvSpPr>
        <p:spPr>
          <a:xfrm>
            <a:off x="958800" y="1690601"/>
            <a:ext cx="4387650" cy="336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We have: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Models of ls and grep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Test plans for ls and grep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258" y="1160275"/>
            <a:ext cx="2393892" cy="35840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55200" y="3189600"/>
            <a:ext cx="3592800" cy="140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Idea of “Composition” :</a:t>
            </a:r>
          </a:p>
          <a:p>
            <a:pPr algn="ctr"/>
            <a:endParaRPr lang="en-US" dirty="0"/>
          </a:p>
          <a:p>
            <a:r>
              <a:rPr lang="en-US" dirty="0" smtClean="0"/>
              <a:t>Reuse resources created </a:t>
            </a:r>
            <a:r>
              <a:rPr lang="en-US" dirty="0"/>
              <a:t>for the individual system calls for testing the</a:t>
            </a:r>
          </a:p>
          <a:p>
            <a:r>
              <a:rPr lang="en-US" dirty="0"/>
              <a:t>sequential scenarios.</a:t>
            </a:r>
          </a:p>
        </p:txBody>
      </p:sp>
      <p:sp>
        <p:nvSpPr>
          <p:cNvPr id="5" name="Oval 4"/>
          <p:cNvSpPr/>
          <p:nvPr/>
        </p:nvSpPr>
        <p:spPr>
          <a:xfrm>
            <a:off x="4024800" y="3369600"/>
            <a:ext cx="1735200" cy="1556324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expensive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0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Main contribution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96624" y="1948425"/>
            <a:ext cx="68417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1" indent="-457200"/>
            <a:r>
              <a:rPr lang="en-GB" dirty="0" smtClean="0"/>
              <a:t>Formulate a composition-oriented CTD problem</a:t>
            </a:r>
          </a:p>
          <a:p>
            <a:pPr marL="457200" lvl="1" indent="-457200"/>
            <a:endParaRPr lang="en-GB" dirty="0"/>
          </a:p>
          <a:p>
            <a:pPr marL="457200" lvl="1" indent="-457200"/>
            <a:r>
              <a:rPr lang="en-GB" dirty="0" smtClean="0"/>
              <a:t>Propose an efficient algorithm to solve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Making a distinction between input and output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96624" y="1948425"/>
            <a:ext cx="68417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Test t: (a1, a2, a3, b1, b3)</a:t>
            </a:r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/>
              <a:t>t</a:t>
            </a:r>
            <a:r>
              <a:rPr lang="en-GB" dirty="0" smtClean="0"/>
              <a:t>: A </a:t>
            </a:r>
            <a:r>
              <a:rPr lang="en-GB" dirty="0"/>
              <a:t>→ </a:t>
            </a:r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50400" y="2520000"/>
            <a:ext cx="1461600" cy="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22000" y="2518800"/>
            <a:ext cx="1028400" cy="1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94237" y="2594977"/>
            <a:ext cx="3561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1325" y="2594977"/>
            <a:ext cx="3561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39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Test Plan</a:t>
            </a:r>
            <a:endParaRPr lang="en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32624" y="1653210"/>
            <a:ext cx="6776976" cy="30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56400" y="1653210"/>
            <a:ext cx="693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 test plan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P: A </a:t>
            </a:r>
            <a:r>
              <a:rPr lang="en-GB" sz="2000" dirty="0"/>
              <a:t>→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B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is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 triple (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E,R,T): </a:t>
            </a:r>
          </a:p>
          <a:p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E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is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the </a:t>
            </a:r>
            <a:r>
              <a:rPr lang="en-US" sz="20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system model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: a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set of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executable tests t: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 </a:t>
            </a:r>
            <a:r>
              <a:rPr lang="en-GB" sz="2000" dirty="0"/>
              <a:t>→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B </a:t>
            </a:r>
          </a:p>
          <a:p>
            <a:endParaRPr lang="en-US" sz="2000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R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is a set of </a:t>
            </a:r>
            <a:r>
              <a:rPr lang="en-US" sz="20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coverage requirements </a:t>
            </a:r>
          </a:p>
          <a:p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is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the set of </a:t>
            </a:r>
            <a:r>
              <a:rPr lang="en-US" sz="20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tests: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 a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subset of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E</a:t>
            </a:r>
          </a:p>
          <a:p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P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is </a:t>
            </a:r>
            <a:r>
              <a:rPr lang="en-US" sz="2000" b="1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complete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 if 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every coverage requirement              is covered by some </a:t>
            </a:r>
            <a:r>
              <a:rPr lang="en-US" sz="2000" dirty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test t </a:t>
            </a:r>
            <a:r>
              <a:rPr lang="en-US" sz="2000" dirty="0" smtClean="0">
                <a:solidFill>
                  <a:srgbClr val="114454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Nixie One"/>
              </a:rPr>
              <a:t>∊</a:t>
            </a:r>
            <a:r>
              <a:rPr lang="en-US" sz="2000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</a:rPr>
              <a:t>T.</a:t>
            </a:r>
            <a:endParaRPr lang="en-US" sz="2000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32592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4699</TotalTime>
  <Words>999</Words>
  <Application>Microsoft Office PowerPoint</Application>
  <PresentationFormat>On-screen Show (16:9)</PresentationFormat>
  <Paragraphs>205</Paragraphs>
  <Slides>20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Nixie One</vt:lpstr>
      <vt:lpstr>Cambria Math</vt:lpstr>
      <vt:lpstr>Roboto Slab</vt:lpstr>
      <vt:lpstr>Arial</vt:lpstr>
      <vt:lpstr>Warwick template</vt:lpstr>
      <vt:lpstr>A Composition-Based Method for Combinatorial Test Design  Eitan Farchi, IBM Research, Haifa Seri Khoury, Technion Amir Shwartz and Anna Zamansky, University of Haifa</vt:lpstr>
      <vt:lpstr>Composition</vt:lpstr>
      <vt:lpstr>Example: Unix Shell Commands</vt:lpstr>
      <vt:lpstr>Example: Unix Shell Commands</vt:lpstr>
      <vt:lpstr>Example: Unix Shell Commands</vt:lpstr>
      <vt:lpstr>Example: Unix Shell Commands</vt:lpstr>
      <vt:lpstr>Main contribution</vt:lpstr>
      <vt:lpstr>Making a distinction between input and output</vt:lpstr>
      <vt:lpstr>Test Plan</vt:lpstr>
      <vt:lpstr>Composition of models</vt:lpstr>
      <vt:lpstr>Composition of models</vt:lpstr>
      <vt:lpstr>Composition of tests</vt:lpstr>
      <vt:lpstr>Composition of tests</vt:lpstr>
      <vt:lpstr>The problem</vt:lpstr>
      <vt:lpstr>The CTD problem</vt:lpstr>
      <vt:lpstr>The Composition-Oriented CTD problem</vt:lpstr>
      <vt:lpstr>The algorithm</vt:lpstr>
      <vt:lpstr>Evaluation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Anna</dc:creator>
  <cp:lastModifiedBy>Dimitris Simos</cp:lastModifiedBy>
  <cp:revision>261</cp:revision>
  <dcterms:modified xsi:type="dcterms:W3CDTF">2017-03-22T18:06:50Z</dcterms:modified>
</cp:coreProperties>
</file>